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7"/>
  </p:notesMasterIdLst>
  <p:handoutMasterIdLst>
    <p:handoutMasterId r:id="rId18"/>
  </p:handoutMasterIdLst>
  <p:sldIdLst>
    <p:sldId id="262" r:id="rId5"/>
    <p:sldId id="575" r:id="rId6"/>
    <p:sldId id="551" r:id="rId7"/>
    <p:sldId id="559" r:id="rId8"/>
    <p:sldId id="583" r:id="rId9"/>
    <p:sldId id="584" r:id="rId10"/>
    <p:sldId id="585" r:id="rId11"/>
    <p:sldId id="586" r:id="rId12"/>
    <p:sldId id="587" r:id="rId13"/>
    <p:sldId id="588" r:id="rId14"/>
    <p:sldId id="589" r:id="rId15"/>
    <p:sldId id="5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704" autoAdjust="0"/>
  </p:normalViewPr>
  <p:slideViewPr>
    <p:cSldViewPr snapToGrid="0">
      <p:cViewPr varScale="1">
        <p:scale>
          <a:sx n="77" d="100"/>
          <a:sy n="77" d="100"/>
        </p:scale>
        <p:origin x="420" y="90"/>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10/10/2020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10/10/2020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122572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70845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50479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125356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242994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428293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202132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10/10/2020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10/10/2020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10/10/2020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10/10/2020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10/10/2020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10/10/2020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10/10/2020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10/10/2020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10/10/2020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10/10/2020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10/10/2020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10/10/2020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10/10/2020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10/10/2020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10/10/2020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10/10/2020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10/10/2020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10/10/2020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Setting in Order What Remains</a:t>
            </a:r>
          </a:p>
          <a:p>
            <a:pPr algn="ctr"/>
            <a:r>
              <a:rPr lang="en-US" sz="2800" i="1" dirty="0">
                <a:latin typeface="Avenir Next LT Pro" panose="020B0504020202020204" pitchFamily="34" charset="0"/>
              </a:rPr>
              <a:t>Titus 1:5-9 (Part 4)</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October 11, 2020 -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Timothy 6:9-10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785652"/>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9 But those who want to get rich fall into temptation and a snare and many foolish and harmful desires which plunge men into ruin and destruction. 10 For the </a:t>
            </a:r>
            <a:r>
              <a:rPr lang="en-US" sz="4000" i="1" u="sng" dirty="0">
                <a:effectLst/>
                <a:latin typeface="Calibri" panose="020F0502020204030204" pitchFamily="34" charset="0"/>
                <a:ea typeface="Calibri" panose="020F0502020204030204" pitchFamily="34" charset="0"/>
                <a:cs typeface="Calibri" panose="020F0502020204030204" pitchFamily="34" charset="0"/>
              </a:rPr>
              <a:t>love</a:t>
            </a:r>
            <a:r>
              <a:rPr lang="en-US" sz="4000" i="1" dirty="0">
                <a:effectLst/>
                <a:latin typeface="Calibri" panose="020F0502020204030204" pitchFamily="34" charset="0"/>
                <a:ea typeface="Calibri" panose="020F0502020204030204" pitchFamily="34" charset="0"/>
                <a:cs typeface="Calibri" panose="020F0502020204030204" pitchFamily="34" charset="0"/>
              </a:rPr>
              <a:t> of money is </a:t>
            </a:r>
            <a:r>
              <a:rPr lang="en-US" sz="4000" i="1" u="sng" dirty="0">
                <a:effectLst/>
                <a:latin typeface="Calibri" panose="020F0502020204030204" pitchFamily="34" charset="0"/>
                <a:ea typeface="Calibri" panose="020F0502020204030204" pitchFamily="34" charset="0"/>
                <a:cs typeface="Calibri" panose="020F0502020204030204" pitchFamily="34" charset="0"/>
              </a:rPr>
              <a:t>a</a:t>
            </a:r>
            <a:r>
              <a:rPr lang="en-US" sz="4000" i="1" dirty="0">
                <a:effectLst/>
                <a:latin typeface="Calibri" panose="020F0502020204030204" pitchFamily="34" charset="0"/>
                <a:ea typeface="Calibri" panose="020F0502020204030204" pitchFamily="34" charset="0"/>
                <a:cs typeface="Calibri" panose="020F0502020204030204" pitchFamily="34" charset="0"/>
              </a:rPr>
              <a:t> root of all sorts of evil, and some by longing for it have wandered away from the faith and pierced themselves with many griefs.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34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Thessalonians 5:12-13</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401479"/>
          </a:xfrm>
          <a:prstGeom prst="rect">
            <a:avLst/>
          </a:prstGeom>
          <a:noFill/>
          <a:ln>
            <a:noFill/>
          </a:ln>
        </p:spPr>
        <p:txBody>
          <a:bodyPr wrap="square" rtlCol="0">
            <a:spAutoFit/>
          </a:bodyPr>
          <a:lstStyle/>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1 Thessalonians 5:12-13 (NASB95)</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12 But we request of you, brethren, that you appreciate those who diligently labor among you, and have charge over you in the Lord and give you instruction,  13 and that you esteem them very highly in love because of their work. Live in peace with one another.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1 Thessalonians 5:12-13 (AMP)</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12 Now also we beseech you, brethren, get to know those who labor among you [recognize them for what they are, acknowledge and appreciate and respect them all] — your leaders who are over you in the Lord and those who warn and kindly reprove and exhort you. 13 And hold them in very high and most affectionate esteem in [intelligent and sympathetic] appreciation of their work. Be at peace among yourselves.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801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Setting in Order What Remains</a:t>
            </a:r>
          </a:p>
          <a:p>
            <a:pPr algn="ctr"/>
            <a:r>
              <a:rPr lang="en-US" sz="2800" i="1" dirty="0">
                <a:latin typeface="Avenir Next LT Pro" panose="020B0504020202020204" pitchFamily="34" charset="0"/>
              </a:rPr>
              <a:t>Titus 1:5-9 (Part 4)</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October 11, 2020 - PM</a:t>
            </a:r>
          </a:p>
        </p:txBody>
      </p:sp>
    </p:spTree>
    <p:extLst>
      <p:ext uri="{BB962C8B-B14F-4D97-AF65-F5344CB8AC3E}">
        <p14:creationId xmlns:p14="http://schemas.microsoft.com/office/powerpoint/2010/main" val="286761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1:5-9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1675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5 For this reason I left you in Crete, that you would set in order what remains and appoint elders in every city as I directed you, 6 namely, if any man is above reproach, the husband of one wife, having children who believe, not accused of dissipation or rebellion. 7 For the overseer must be above reproach as God's steward, not self-willed, not quick-tempered, not addicted to wine, not pugnacious, not fond of sordid gain, 8 but hospitable, loving what is good, sensible, just, devout, self-controlled, 9 holding fast the faithful word which is in accordance with the teaching, so that he will be able both to exhort in sound doctrine and to refute those who contradict.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4524315"/>
          </a:xfrm>
          <a:prstGeom prst="rect">
            <a:avLst/>
          </a:prstGeom>
          <a:noFill/>
          <a:ln>
            <a:noFill/>
          </a:ln>
        </p:spPr>
        <p:txBody>
          <a:bodyPr wrap="square" rtlCol="0">
            <a:spAutoFit/>
          </a:bodyPr>
          <a:lstStyle/>
          <a:p>
            <a:pPr marL="514350" lvl="0" indent="-514350" algn="just">
              <a:buFont typeface="+mj-lt"/>
              <a:buAutoNum type="arabicPeriod"/>
            </a:pPr>
            <a:r>
              <a:rPr lang="en-US" sz="3200" b="1" dirty="0">
                <a:latin typeface="Calibri" panose="020F0502020204030204" pitchFamily="34" charset="0"/>
                <a:cs typeface="Calibri" panose="020F0502020204030204" pitchFamily="34" charset="0"/>
              </a:rPr>
              <a:t>A resolve to see the church grow in </a:t>
            </a:r>
            <a:r>
              <a:rPr lang="en-US" sz="3200" b="1" u="sng" dirty="0">
                <a:latin typeface="Calibri" panose="020F0502020204030204" pitchFamily="34" charset="0"/>
                <a:cs typeface="Calibri" panose="020F0502020204030204" pitchFamily="34" charset="0"/>
              </a:rPr>
              <a:t>quality</a:t>
            </a:r>
            <a:r>
              <a:rPr lang="en-US" sz="3200" dirty="0">
                <a:latin typeface="Calibri" panose="020F0502020204030204" pitchFamily="34" charset="0"/>
                <a:cs typeface="Calibri" panose="020F0502020204030204" pitchFamily="34" charset="0"/>
              </a:rPr>
              <a:t> (striving to see believers increase in spiritual maturity and Christlikeness).</a:t>
            </a:r>
          </a:p>
          <a:p>
            <a:pPr marL="514350" lvl="0" indent="-514350" algn="just">
              <a:buFont typeface="+mj-lt"/>
              <a:buAutoNum type="arabicPeriod"/>
            </a:pPr>
            <a:r>
              <a:rPr lang="en-US" sz="3200" b="1" dirty="0">
                <a:latin typeface="Calibri" panose="020F0502020204030204" pitchFamily="34" charset="0"/>
                <a:cs typeface="Calibri" panose="020F0502020204030204" pitchFamily="34" charset="0"/>
              </a:rPr>
              <a:t>A resolve to see the church grow in </a:t>
            </a:r>
            <a:r>
              <a:rPr lang="en-US" sz="3200" b="1" u="sng" dirty="0">
                <a:latin typeface="Calibri" panose="020F0502020204030204" pitchFamily="34" charset="0"/>
                <a:cs typeface="Calibri" panose="020F0502020204030204" pitchFamily="34" charset="0"/>
              </a:rPr>
              <a:t>quantity</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(by training and motivating believers to evangelize – communicate the gospel to unbelievers).</a:t>
            </a:r>
          </a:p>
          <a:p>
            <a:pPr marL="514350" lvl="0" indent="-514350" algn="just">
              <a:buFont typeface="+mj-lt"/>
              <a:buAutoNum type="arabicPeriod"/>
            </a:pPr>
            <a:r>
              <a:rPr lang="en-US" sz="3200" b="1" dirty="0">
                <a:latin typeface="Calibri" panose="020F0502020204030204" pitchFamily="34" charset="0"/>
                <a:cs typeface="Calibri" panose="020F0502020204030204" pitchFamily="34" charset="0"/>
              </a:rPr>
              <a:t>A resolve to see the church grow in </a:t>
            </a:r>
            <a:r>
              <a:rPr lang="en-US" sz="3200" b="1" u="sng" dirty="0">
                <a:latin typeface="Calibri" panose="020F0502020204030204" pitchFamily="34" charset="0"/>
                <a:cs typeface="Calibri" panose="020F0502020204030204" pitchFamily="34" charset="0"/>
              </a:rPr>
              <a:t>Spirit-directed</a:t>
            </a:r>
            <a:r>
              <a:rPr lang="en-US" sz="3200" b="1"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rPr>
              <a:t>self-development</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(encouraging the saints to use their spiritual gifts for the common good of the Body and developing leaders from within the Body).</a:t>
            </a: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The charge to appoint Elders (1:5)</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36907"/>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cs typeface="Calibri" panose="020F0502020204030204" pitchFamily="34" charset="0"/>
              </a:rPr>
              <a:t>For this reason I left you in Crete, that you would set in order what remains and appoint elders in every city as I directed you</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Font typeface="+mj-lt"/>
              <a:buAutoNum type="romanUcPeriod" startAt="2"/>
            </a:pPr>
            <a:r>
              <a:rPr lang="en-US" sz="3200" b="1" dirty="0">
                <a:latin typeface="Avenir Next LT Pro" panose="020B0504020202020204" pitchFamily="34" charset="0"/>
              </a:rPr>
              <a:t>The characteristics of Elders (1:6-9)</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61959"/>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cs typeface="Calibri" panose="020F0502020204030204" pitchFamily="34" charset="0"/>
              </a:rPr>
              <a:t>namely, if any man is above reproach, the husband of one wife, having children who believe, not accused of dissipation or rebellion. </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BB99975-BC2F-470C-A12C-55E76D645985}"/>
              </a:ext>
            </a:extLst>
          </p:cNvPr>
          <p:cNvSpPr txBox="1"/>
          <p:nvPr/>
        </p:nvSpPr>
        <p:spPr>
          <a:xfrm>
            <a:off x="229858" y="2820271"/>
            <a:ext cx="11661731" cy="3539430"/>
          </a:xfrm>
          <a:prstGeom prst="rect">
            <a:avLst/>
          </a:prstGeom>
          <a:noFill/>
          <a:ln>
            <a:noFill/>
          </a:ln>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“Above reproach” </a:t>
            </a:r>
            <a:r>
              <a:rPr lang="en-US" sz="2800"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“not chargeable with some offense; blameless, </a:t>
            </a:r>
            <a:r>
              <a:rPr lang="en-US" sz="2800" dirty="0" err="1">
                <a:latin typeface="Calibri" panose="020F0502020204030204" pitchFamily="34" charset="0"/>
                <a:cs typeface="Calibri" panose="020F0502020204030204" pitchFamily="34" charset="0"/>
              </a:rPr>
              <a:t>unchargeable</a:t>
            </a:r>
            <a:r>
              <a:rPr lang="en-US" sz="2800" dirty="0">
                <a:latin typeface="Calibri" panose="020F0502020204030204" pitchFamily="34" charset="0"/>
                <a:cs typeface="Calibri" panose="020F0502020204030204" pitchFamily="34" charset="0"/>
              </a:rPr>
              <a:t>.”</a:t>
            </a:r>
          </a:p>
          <a:p>
            <a:pPr marL="514350" indent="-514350" algn="just">
              <a:buAutoNum type="alphaUcPeriod"/>
            </a:pPr>
            <a:r>
              <a:rPr lang="en-US" sz="2800" dirty="0">
                <a:latin typeface="Calibri" panose="020F0502020204030204" pitchFamily="34" charset="0"/>
                <a:cs typeface="Calibri" panose="020F0502020204030204" pitchFamily="34" charset="0"/>
              </a:rPr>
              <a:t>“The husband of one wife” – “a one-woman man/husband”</a:t>
            </a:r>
          </a:p>
          <a:p>
            <a:pPr marL="514350" indent="-514350" algn="just">
              <a:buAutoNum type="alphaUcPeriod"/>
            </a:pPr>
            <a:r>
              <a:rPr lang="en-US" sz="2800" dirty="0">
                <a:latin typeface="Calibri" panose="020F0502020204030204" pitchFamily="34" charset="0"/>
                <a:cs typeface="Calibri" panose="020F0502020204030204" pitchFamily="34" charset="0"/>
              </a:rPr>
              <a:t>“Having children who believe, not accused of dissipation or rebellion.”</a:t>
            </a:r>
          </a:p>
          <a:p>
            <a:pPr marL="514350" indent="-514350" algn="just">
              <a:buAutoNum type="alphaUcPeriod"/>
            </a:pPr>
            <a:r>
              <a:rPr lang="en-US" sz="2800" dirty="0">
                <a:latin typeface="Calibri" panose="020F0502020204030204" pitchFamily="34" charset="0"/>
                <a:cs typeface="Calibri" panose="020F0502020204030204" pitchFamily="34" charset="0"/>
              </a:rPr>
              <a:t>Personal Characteristics</a:t>
            </a:r>
          </a:p>
          <a:p>
            <a:pPr marL="971550" lvl="1" indent="-514350" algn="just">
              <a:buFont typeface="Wingdings" panose="05000000000000000000" pitchFamily="2" charset="2"/>
              <a:buChar char="ü"/>
            </a:pPr>
            <a:r>
              <a:rPr lang="en-US" sz="2800" dirty="0">
                <a:latin typeface="Calibri" panose="020F0502020204030204" pitchFamily="34" charset="0"/>
                <a:cs typeface="Calibri" panose="020F0502020204030204" pitchFamily="34" charset="0"/>
              </a:rPr>
              <a:t>“above reproach as God’s steward”</a:t>
            </a:r>
          </a:p>
          <a:p>
            <a:pPr marL="1428750" lvl="2" indent="-514350" algn="just">
              <a:buFont typeface="+mj-lt"/>
              <a:buAutoNum type="arabicPeriod"/>
            </a:pPr>
            <a:r>
              <a:rPr lang="en-US" sz="2800" dirty="0">
                <a:latin typeface="Calibri" panose="020F0502020204030204" pitchFamily="34" charset="0"/>
                <a:cs typeface="Calibri" panose="020F0502020204030204" pitchFamily="34" charset="0"/>
              </a:rPr>
              <a:t>Negative characteristics (what an elder is not to do)</a:t>
            </a:r>
          </a:p>
          <a:p>
            <a:pPr marL="1428750" lvl="2" indent="-514350" algn="just">
              <a:buFont typeface="+mj-lt"/>
              <a:buAutoNum type="arabicPeriod"/>
            </a:pPr>
            <a:r>
              <a:rPr lang="en-US" sz="2800" dirty="0">
                <a:latin typeface="Calibri" panose="020F0502020204030204" pitchFamily="34" charset="0"/>
                <a:cs typeface="Calibri" panose="020F0502020204030204" pitchFamily="34" charset="0"/>
              </a:rPr>
              <a:t>Positive characteristics (what an elder is to do)</a:t>
            </a:r>
          </a:p>
        </p:txBody>
      </p:sp>
    </p:spTree>
    <p:extLst>
      <p:ext uri="{BB962C8B-B14F-4D97-AF65-F5344CB8AC3E}">
        <p14:creationId xmlns:p14="http://schemas.microsoft.com/office/powerpoint/2010/main" val="2825529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Font typeface="+mj-lt"/>
              <a:buAutoNum type="romanUcPeriod" startAt="2"/>
            </a:pPr>
            <a:r>
              <a:rPr lang="en-US" sz="3200" b="1" dirty="0">
                <a:latin typeface="Avenir Next LT Pro" panose="020B0504020202020204" pitchFamily="34" charset="0"/>
              </a:rPr>
              <a:t>The characteristics of Elders (1:6-9)</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61959"/>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ea typeface="Times New Roman" panose="02020603050405020304" pitchFamily="18" charset="0"/>
                <a:cs typeface="Calibri" panose="020F0502020204030204" pitchFamily="34" charset="0"/>
              </a:rPr>
              <a:t>For the overseer must be above reproach as God's steward, not self-willed, not quick-tempered, not addicted to wine, not pugnacious, not fond of sordid gain,</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BB99975-BC2F-470C-A12C-55E76D645985}"/>
              </a:ext>
            </a:extLst>
          </p:cNvPr>
          <p:cNvSpPr txBox="1"/>
          <p:nvPr/>
        </p:nvSpPr>
        <p:spPr>
          <a:xfrm>
            <a:off x="229858" y="2669959"/>
            <a:ext cx="11661731" cy="2677656"/>
          </a:xfrm>
          <a:prstGeom prst="rect">
            <a:avLst/>
          </a:prstGeom>
          <a:noFill/>
          <a:ln>
            <a:noFill/>
          </a:ln>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Personal Characteristics</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The Negative (what an elder is not to do)</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self-willed – arrogant; self-centered </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quick-tempered – inclined to explosive anger.</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addicted to wine – not controlled by some outside influence; intoxicated</a:t>
            </a:r>
          </a:p>
        </p:txBody>
      </p:sp>
    </p:spTree>
    <p:extLst>
      <p:ext uri="{BB962C8B-B14F-4D97-AF65-F5344CB8AC3E}">
        <p14:creationId xmlns:p14="http://schemas.microsoft.com/office/powerpoint/2010/main" val="3040393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7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Proverbs 23:19-21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170099"/>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19 Listen, my son, and be wise, And direct your heart in the way. 20 Do not be with heavy drinkers of wine, Or with gluttonous eaters of meat; 21 For the heavy drinker and the glutton will come to poverty, And drowsiness will clothe a man with rags.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11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Gene Getz</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509200"/>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You see, overeating is just as sinful as overdrinking. This is probably the great American sin—including many Christians. In fact, some Christians who would never take a drop of wine overeat with every degree of regularity. In this case, who is sinning?</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A Christian is to do nothing that would harm his body or make himself an ineffective instrument for Jesus Christ (1 Corinthians 6:19-20). Whether it is drink, food, tobacco, money, or just plain laziness, in no way is a Christian to allow himself to be controlled. Thus Paul says, “Whether then you eat or drink or whatever you do, do all to the glory of God” (1 Corinthians 10:31).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968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Font typeface="+mj-lt"/>
              <a:buAutoNum type="romanUcPeriod" startAt="2"/>
            </a:pPr>
            <a:r>
              <a:rPr lang="en-US" sz="3200" b="1" dirty="0">
                <a:latin typeface="Avenir Next LT Pro" panose="020B0504020202020204" pitchFamily="34" charset="0"/>
              </a:rPr>
              <a:t>The characteristics of Elders (1:6-9)</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61959"/>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ea typeface="Times New Roman" panose="02020603050405020304" pitchFamily="18" charset="0"/>
                <a:cs typeface="Calibri" panose="020F0502020204030204" pitchFamily="34" charset="0"/>
              </a:rPr>
              <a:t>For the overseer must be above reproach as God's steward, not self-willed, not quick-tempered, not addicted to wine, not pugnacious, not fond of sordid gain,</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BB99975-BC2F-470C-A12C-55E76D645985}"/>
              </a:ext>
            </a:extLst>
          </p:cNvPr>
          <p:cNvSpPr txBox="1"/>
          <p:nvPr/>
        </p:nvSpPr>
        <p:spPr>
          <a:xfrm>
            <a:off x="229858" y="2669959"/>
            <a:ext cx="11661731" cy="4401205"/>
          </a:xfrm>
          <a:prstGeom prst="rect">
            <a:avLst/>
          </a:prstGeom>
          <a:noFill/>
          <a:ln>
            <a:noFill/>
          </a:ln>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Personal Characteristics</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The Negative (what an elder is not to do)</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self-willed – arrogant; self-centered </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quick-tempered – inclined to explosive anger.</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addicted to wine – not controlled by some outside influence; intoxicated</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pugnacious - “a striker, fighter; a physically violent one – violently out of control”</a:t>
            </a:r>
          </a:p>
          <a:p>
            <a:pPr marL="1428750" lvl="2" indent="-514350" algn="just">
              <a:buFont typeface="+mj-lt"/>
              <a:buAutoNum type="alphaLcPeriod"/>
            </a:pPr>
            <a:r>
              <a:rPr lang="en-US" sz="2800" dirty="0">
                <a:latin typeface="Calibri" panose="020F0502020204030204" pitchFamily="34" charset="0"/>
                <a:cs typeface="Calibri" panose="020F0502020204030204" pitchFamily="34" charset="0"/>
              </a:rPr>
              <a:t>Not fond of sordid gain - “greedy for gain.” </a:t>
            </a:r>
          </a:p>
          <a:p>
            <a:pPr marL="1428750" lvl="2" indent="-514350" algn="just">
              <a:buFont typeface="+mj-lt"/>
              <a:buAutoNum type="alphaLcPeriod"/>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653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75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1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1598</TotalTime>
  <Words>1096</Words>
  <Application>Microsoft Office PowerPoint</Application>
  <PresentationFormat>Widescreen</PresentationFormat>
  <Paragraphs>77</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Agency FB</vt:lpstr>
      <vt:lpstr>Arial</vt:lpstr>
      <vt:lpstr>Avenir Next LT Pro</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17</cp:revision>
  <dcterms:created xsi:type="dcterms:W3CDTF">2020-08-29T16:37:12Z</dcterms:created>
  <dcterms:modified xsi:type="dcterms:W3CDTF">2020-10-10T18:44:38Z</dcterms:modified>
</cp:coreProperties>
</file>